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8" r:id="rId5"/>
    <p:sldId id="281" r:id="rId6"/>
    <p:sldId id="267" r:id="rId7"/>
    <p:sldId id="279" r:id="rId8"/>
    <p:sldId id="277" r:id="rId9"/>
    <p:sldId id="278" r:id="rId10"/>
    <p:sldId id="282" r:id="rId11"/>
    <p:sldId id="270" r:id="rId12"/>
    <p:sldId id="271" r:id="rId13"/>
    <p:sldId id="272" r:id="rId14"/>
    <p:sldId id="273" r:id="rId15"/>
    <p:sldId id="274" r:id="rId16"/>
    <p:sldId id="275" r:id="rId17"/>
    <p:sldId id="269" r:id="rId18"/>
    <p:sldId id="276"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mb Karen" initials="LK" lastIdx="0" clrIdx="0">
    <p:extLst>
      <p:ext uri="{19B8F6BF-5375-455C-9EA6-DF929625EA0E}">
        <p15:presenceInfo xmlns:p15="http://schemas.microsoft.com/office/powerpoint/2012/main" userId="S-1-5-21-991696779-180514507-7473742-81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94660"/>
  </p:normalViewPr>
  <p:slideViewPr>
    <p:cSldViewPr snapToGrid="0">
      <p:cViewPr varScale="1">
        <p:scale>
          <a:sx n="47" d="100"/>
          <a:sy n="47" d="100"/>
        </p:scale>
        <p:origin x="58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170CDFF-A529-4434-B49E-26A76240CFD6}" type="datetimeFigureOut">
              <a:rPr lang="en-GB" smtClean="0"/>
              <a:t>22/07/2021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0747FD-FD09-4F97-8399-44334887CC6B}" type="slidenum">
              <a:rPr lang="en-GB" smtClean="0"/>
              <a:t>‹#›</a:t>
            </a:fld>
            <a:endParaRPr lang="en-GB"/>
          </a:p>
        </p:txBody>
      </p:sp>
    </p:spTree>
    <p:extLst>
      <p:ext uri="{BB962C8B-B14F-4D97-AF65-F5344CB8AC3E}">
        <p14:creationId xmlns:p14="http://schemas.microsoft.com/office/powerpoint/2010/main" val="1920856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70CDFF-A529-4434-B49E-26A76240CFD6}" type="datetimeFigureOut">
              <a:rPr lang="en-GB" smtClean="0"/>
              <a:t>22/07/2021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0747FD-FD09-4F97-8399-44334887CC6B}" type="slidenum">
              <a:rPr lang="en-GB" smtClean="0"/>
              <a:t>‹#›</a:t>
            </a:fld>
            <a:endParaRPr lang="en-GB"/>
          </a:p>
        </p:txBody>
      </p:sp>
    </p:spTree>
    <p:extLst>
      <p:ext uri="{BB962C8B-B14F-4D97-AF65-F5344CB8AC3E}">
        <p14:creationId xmlns:p14="http://schemas.microsoft.com/office/powerpoint/2010/main" val="871932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70CDFF-A529-4434-B49E-26A76240CFD6}" type="datetimeFigureOut">
              <a:rPr lang="en-GB" smtClean="0"/>
              <a:t>22/07/2021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0747FD-FD09-4F97-8399-44334887CC6B}"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24035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70CDFF-A529-4434-B49E-26A76240CFD6}" type="datetimeFigureOut">
              <a:rPr lang="en-GB" smtClean="0"/>
              <a:t>22/07/2021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0747FD-FD09-4F97-8399-44334887CC6B}" type="slidenum">
              <a:rPr lang="en-GB" smtClean="0"/>
              <a:t>‹#›</a:t>
            </a:fld>
            <a:endParaRPr lang="en-GB"/>
          </a:p>
        </p:txBody>
      </p:sp>
    </p:spTree>
    <p:extLst>
      <p:ext uri="{BB962C8B-B14F-4D97-AF65-F5344CB8AC3E}">
        <p14:creationId xmlns:p14="http://schemas.microsoft.com/office/powerpoint/2010/main" val="2725162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70CDFF-A529-4434-B49E-26A76240CFD6}" type="datetimeFigureOut">
              <a:rPr lang="en-GB" smtClean="0"/>
              <a:t>22/07/2021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0747FD-FD09-4F97-8399-44334887CC6B}"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16113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70CDFF-A529-4434-B49E-26A76240CFD6}" type="datetimeFigureOut">
              <a:rPr lang="en-GB" smtClean="0"/>
              <a:t>22/07/2021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0747FD-FD09-4F97-8399-44334887CC6B}" type="slidenum">
              <a:rPr lang="en-GB" smtClean="0"/>
              <a:t>‹#›</a:t>
            </a:fld>
            <a:endParaRPr lang="en-GB"/>
          </a:p>
        </p:txBody>
      </p:sp>
    </p:spTree>
    <p:extLst>
      <p:ext uri="{BB962C8B-B14F-4D97-AF65-F5344CB8AC3E}">
        <p14:creationId xmlns:p14="http://schemas.microsoft.com/office/powerpoint/2010/main" val="393635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70CDFF-A529-4434-B49E-26A76240CFD6}" type="datetimeFigureOut">
              <a:rPr lang="en-GB" smtClean="0"/>
              <a:t>22/07/2021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0747FD-FD09-4F97-8399-44334887CC6B}" type="slidenum">
              <a:rPr lang="en-GB" smtClean="0"/>
              <a:t>‹#›</a:t>
            </a:fld>
            <a:endParaRPr lang="en-GB"/>
          </a:p>
        </p:txBody>
      </p:sp>
    </p:spTree>
    <p:extLst>
      <p:ext uri="{BB962C8B-B14F-4D97-AF65-F5344CB8AC3E}">
        <p14:creationId xmlns:p14="http://schemas.microsoft.com/office/powerpoint/2010/main" val="2981762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70CDFF-A529-4434-B49E-26A76240CFD6}" type="datetimeFigureOut">
              <a:rPr lang="en-GB" smtClean="0"/>
              <a:t>22/07/2021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0747FD-FD09-4F97-8399-44334887CC6B}" type="slidenum">
              <a:rPr lang="en-GB" smtClean="0"/>
              <a:t>‹#›</a:t>
            </a:fld>
            <a:endParaRPr lang="en-GB"/>
          </a:p>
        </p:txBody>
      </p:sp>
    </p:spTree>
    <p:extLst>
      <p:ext uri="{BB962C8B-B14F-4D97-AF65-F5344CB8AC3E}">
        <p14:creationId xmlns:p14="http://schemas.microsoft.com/office/powerpoint/2010/main" val="1172835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70CDFF-A529-4434-B49E-26A76240CFD6}" type="datetimeFigureOut">
              <a:rPr lang="en-GB" smtClean="0"/>
              <a:t>22/07/2021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0747FD-FD09-4F97-8399-44334887CC6B}" type="slidenum">
              <a:rPr lang="en-GB" smtClean="0"/>
              <a:t>‹#›</a:t>
            </a:fld>
            <a:endParaRPr lang="en-GB"/>
          </a:p>
        </p:txBody>
      </p:sp>
    </p:spTree>
    <p:extLst>
      <p:ext uri="{BB962C8B-B14F-4D97-AF65-F5344CB8AC3E}">
        <p14:creationId xmlns:p14="http://schemas.microsoft.com/office/powerpoint/2010/main" val="3999461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70CDFF-A529-4434-B49E-26A76240CFD6}" type="datetimeFigureOut">
              <a:rPr lang="en-GB" smtClean="0"/>
              <a:t>22/07/2021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0747FD-FD09-4F97-8399-44334887CC6B}" type="slidenum">
              <a:rPr lang="en-GB" smtClean="0"/>
              <a:t>‹#›</a:t>
            </a:fld>
            <a:endParaRPr lang="en-GB"/>
          </a:p>
        </p:txBody>
      </p:sp>
    </p:spTree>
    <p:extLst>
      <p:ext uri="{BB962C8B-B14F-4D97-AF65-F5344CB8AC3E}">
        <p14:creationId xmlns:p14="http://schemas.microsoft.com/office/powerpoint/2010/main" val="3457515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70CDFF-A529-4434-B49E-26A76240CFD6}" type="datetimeFigureOut">
              <a:rPr lang="en-GB" smtClean="0"/>
              <a:t>22/07/2021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0747FD-FD09-4F97-8399-44334887CC6B}" type="slidenum">
              <a:rPr lang="en-GB" smtClean="0"/>
              <a:t>‹#›</a:t>
            </a:fld>
            <a:endParaRPr lang="en-GB"/>
          </a:p>
        </p:txBody>
      </p:sp>
    </p:spTree>
    <p:extLst>
      <p:ext uri="{BB962C8B-B14F-4D97-AF65-F5344CB8AC3E}">
        <p14:creationId xmlns:p14="http://schemas.microsoft.com/office/powerpoint/2010/main" val="99247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70CDFF-A529-4434-B49E-26A76240CFD6}" type="datetimeFigureOut">
              <a:rPr lang="en-GB" smtClean="0"/>
              <a:t>22/07/2021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0747FD-FD09-4F97-8399-44334887CC6B}" type="slidenum">
              <a:rPr lang="en-GB" smtClean="0"/>
              <a:t>‹#›</a:t>
            </a:fld>
            <a:endParaRPr lang="en-GB"/>
          </a:p>
        </p:txBody>
      </p:sp>
    </p:spTree>
    <p:extLst>
      <p:ext uri="{BB962C8B-B14F-4D97-AF65-F5344CB8AC3E}">
        <p14:creationId xmlns:p14="http://schemas.microsoft.com/office/powerpoint/2010/main" val="4031569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70CDFF-A529-4434-B49E-26A76240CFD6}" type="datetimeFigureOut">
              <a:rPr lang="en-GB" smtClean="0"/>
              <a:t>22/07/2021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0747FD-FD09-4F97-8399-44334887CC6B}" type="slidenum">
              <a:rPr lang="en-GB" smtClean="0"/>
              <a:t>‹#›</a:t>
            </a:fld>
            <a:endParaRPr lang="en-GB"/>
          </a:p>
        </p:txBody>
      </p:sp>
    </p:spTree>
    <p:extLst>
      <p:ext uri="{BB962C8B-B14F-4D97-AF65-F5344CB8AC3E}">
        <p14:creationId xmlns:p14="http://schemas.microsoft.com/office/powerpoint/2010/main" val="1393497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70CDFF-A529-4434-B49E-26A76240CFD6}" type="datetimeFigureOut">
              <a:rPr lang="en-GB" smtClean="0"/>
              <a:t>22/07/2021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0747FD-FD09-4F97-8399-44334887CC6B}" type="slidenum">
              <a:rPr lang="en-GB" smtClean="0"/>
              <a:t>‹#›</a:t>
            </a:fld>
            <a:endParaRPr lang="en-GB"/>
          </a:p>
        </p:txBody>
      </p:sp>
    </p:spTree>
    <p:extLst>
      <p:ext uri="{BB962C8B-B14F-4D97-AF65-F5344CB8AC3E}">
        <p14:creationId xmlns:p14="http://schemas.microsoft.com/office/powerpoint/2010/main" val="2089416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70CDFF-A529-4434-B49E-26A76240CFD6}" type="datetimeFigureOut">
              <a:rPr lang="en-GB" smtClean="0"/>
              <a:t>22/07/2021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0747FD-FD09-4F97-8399-44334887CC6B}" type="slidenum">
              <a:rPr lang="en-GB" smtClean="0"/>
              <a:t>‹#›</a:t>
            </a:fld>
            <a:endParaRPr lang="en-GB"/>
          </a:p>
        </p:txBody>
      </p:sp>
    </p:spTree>
    <p:extLst>
      <p:ext uri="{BB962C8B-B14F-4D97-AF65-F5344CB8AC3E}">
        <p14:creationId xmlns:p14="http://schemas.microsoft.com/office/powerpoint/2010/main" val="3086321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70CDFF-A529-4434-B49E-26A76240CFD6}" type="datetimeFigureOut">
              <a:rPr lang="en-GB" smtClean="0"/>
              <a:t>22/07/2021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0747FD-FD09-4F97-8399-44334887CC6B}" type="slidenum">
              <a:rPr lang="en-GB" smtClean="0"/>
              <a:t>‹#›</a:t>
            </a:fld>
            <a:endParaRPr lang="en-GB"/>
          </a:p>
        </p:txBody>
      </p:sp>
    </p:spTree>
    <p:extLst>
      <p:ext uri="{BB962C8B-B14F-4D97-AF65-F5344CB8AC3E}">
        <p14:creationId xmlns:p14="http://schemas.microsoft.com/office/powerpoint/2010/main" val="1433520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70CDFF-A529-4434-B49E-26A76240CFD6}" type="datetimeFigureOut">
              <a:rPr lang="en-GB" smtClean="0"/>
              <a:t>22/07/2021</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20747FD-FD09-4F97-8399-44334887CC6B}" type="slidenum">
              <a:rPr lang="en-GB" smtClean="0"/>
              <a:t>‹#›</a:t>
            </a:fld>
            <a:endParaRPr lang="en-GB"/>
          </a:p>
        </p:txBody>
      </p:sp>
    </p:spTree>
    <p:extLst>
      <p:ext uri="{BB962C8B-B14F-4D97-AF65-F5344CB8AC3E}">
        <p14:creationId xmlns:p14="http://schemas.microsoft.com/office/powerpoint/2010/main" val="1953914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40623" y="572776"/>
            <a:ext cx="8510754" cy="5712447"/>
          </a:xfrm>
          <a:prstGeom prst="rect">
            <a:avLst/>
          </a:prstGeom>
        </p:spPr>
      </p:pic>
    </p:spTree>
    <p:extLst>
      <p:ext uri="{BB962C8B-B14F-4D97-AF65-F5344CB8AC3E}">
        <p14:creationId xmlns:p14="http://schemas.microsoft.com/office/powerpoint/2010/main" val="1190599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607" y="202559"/>
            <a:ext cx="6266668" cy="1554197"/>
          </a:xfrm>
        </p:spPr>
        <p:txBody>
          <a:bodyPr/>
          <a:lstStyle/>
          <a:p>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We are working to develop more collaborative working with the following to name a few initially:</a:t>
            </a:r>
          </a:p>
          <a:p>
            <a:r>
              <a:rPr lang="en-GB" dirty="0" smtClean="0"/>
              <a:t>Parent / Carers Forum </a:t>
            </a:r>
          </a:p>
          <a:p>
            <a:r>
              <a:rPr lang="en-GB" dirty="0"/>
              <a:t>SENDIASS </a:t>
            </a:r>
            <a:endParaRPr lang="en-GB" dirty="0" smtClean="0"/>
          </a:p>
          <a:p>
            <a:r>
              <a:rPr lang="en-GB" dirty="0" smtClean="0"/>
              <a:t>Neurodiversity</a:t>
            </a:r>
          </a:p>
          <a:p>
            <a:r>
              <a:rPr lang="en-GB" dirty="0"/>
              <a:t>Adults -  Preparation for Adulthood </a:t>
            </a:r>
            <a:endParaRPr lang="en-GB" dirty="0" smtClean="0"/>
          </a:p>
          <a:p>
            <a:r>
              <a:rPr lang="en-GB" dirty="0" smtClean="0"/>
              <a:t>SEND Transport</a:t>
            </a:r>
          </a:p>
          <a:p>
            <a:r>
              <a:rPr lang="en-GB" dirty="0" smtClean="0"/>
              <a:t>SEND Team – to support with EHCP’s</a:t>
            </a:r>
          </a:p>
          <a:p>
            <a:r>
              <a:rPr lang="en-GB" dirty="0"/>
              <a:t>Hull and ERYC – CHSWG (</a:t>
            </a:r>
            <a:r>
              <a:rPr lang="en-GB" dirty="0" err="1"/>
              <a:t>childrens</a:t>
            </a:r>
            <a:r>
              <a:rPr lang="en-GB" dirty="0"/>
              <a:t> hearing Services Working </a:t>
            </a:r>
            <a:r>
              <a:rPr lang="en-GB" dirty="0" smtClean="0"/>
              <a:t>Group</a:t>
            </a:r>
          </a:p>
          <a:p>
            <a:r>
              <a:rPr lang="en-GB" dirty="0" smtClean="0"/>
              <a:t>Early Help</a:t>
            </a:r>
          </a:p>
          <a:p>
            <a:r>
              <a:rPr lang="en-GB" dirty="0" smtClean="0"/>
              <a:t>LAFSS</a:t>
            </a:r>
          </a:p>
        </p:txBody>
      </p:sp>
      <p:pic>
        <p:nvPicPr>
          <p:cNvPr id="5" name="Picture 4"/>
          <p:cNvPicPr>
            <a:picLocks noChangeAspect="1"/>
          </p:cNvPicPr>
          <p:nvPr/>
        </p:nvPicPr>
        <p:blipFill>
          <a:blip r:embed="rId2"/>
          <a:stretch>
            <a:fillRect/>
          </a:stretch>
        </p:blipFill>
        <p:spPr>
          <a:xfrm>
            <a:off x="1508607" y="202559"/>
            <a:ext cx="6266667" cy="1600000"/>
          </a:xfrm>
          <a:prstGeom prst="rect">
            <a:avLst/>
          </a:prstGeom>
        </p:spPr>
      </p:pic>
    </p:spTree>
    <p:extLst>
      <p:ext uri="{BB962C8B-B14F-4D97-AF65-F5344CB8AC3E}">
        <p14:creationId xmlns:p14="http://schemas.microsoft.com/office/powerpoint/2010/main" val="237767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2000" b="1" u="sng" dirty="0" smtClean="0"/>
              <a:t>So what do our OT’s offer</a:t>
            </a:r>
            <a:endParaRPr lang="en-GB" sz="2000" b="1" u="sng" dirty="0"/>
          </a:p>
          <a:p>
            <a:r>
              <a:rPr lang="en-GB" dirty="0"/>
              <a:t>The </a:t>
            </a:r>
            <a:r>
              <a:rPr lang="en-GB" dirty="0" smtClean="0"/>
              <a:t>Occupational Therapy Team provides an </a:t>
            </a:r>
            <a:r>
              <a:rPr lang="en-GB" dirty="0"/>
              <a:t>assessment and provision of equipment, adaptations, rehousing options to meet the child/young person’s and caregivers needs.</a:t>
            </a:r>
          </a:p>
          <a:p>
            <a:r>
              <a:rPr lang="en-GB" dirty="0" smtClean="0"/>
              <a:t>They undertake assessments </a:t>
            </a:r>
            <a:r>
              <a:rPr lang="en-GB" dirty="0"/>
              <a:t>and </a:t>
            </a:r>
            <a:r>
              <a:rPr lang="en-GB" dirty="0" smtClean="0"/>
              <a:t>approvals </a:t>
            </a:r>
            <a:r>
              <a:rPr lang="en-GB" dirty="0"/>
              <a:t>of Blue Badge applications.</a:t>
            </a:r>
          </a:p>
          <a:p>
            <a:r>
              <a:rPr lang="en-GB" b="1" i="1" u="sng" dirty="0" smtClean="0">
                <a:solidFill>
                  <a:schemeClr val="tx1"/>
                </a:solidFill>
              </a:rPr>
              <a:t>So What is Our Occupational Therapy Teams Aims</a:t>
            </a:r>
            <a:endParaRPr lang="en-GB" b="1" i="1" u="sng" dirty="0">
              <a:solidFill>
                <a:schemeClr val="tx1"/>
              </a:solidFill>
            </a:endParaRPr>
          </a:p>
          <a:p>
            <a:r>
              <a:rPr lang="en-GB" dirty="0" smtClean="0"/>
              <a:t>We aim to </a:t>
            </a:r>
            <a:r>
              <a:rPr lang="en-GB" dirty="0"/>
              <a:t>ensure that a child/young person is able to reach their true potential.</a:t>
            </a:r>
          </a:p>
          <a:p>
            <a:r>
              <a:rPr lang="en-GB" dirty="0" smtClean="0"/>
              <a:t>We aim to </a:t>
            </a:r>
            <a:r>
              <a:rPr lang="en-GB" dirty="0"/>
              <a:t>ensure the care giver is able to care for the child/young person safely within their place of residence.</a:t>
            </a:r>
          </a:p>
          <a:p>
            <a:endParaRPr lang="en-GB" dirty="0"/>
          </a:p>
        </p:txBody>
      </p:sp>
      <p:pic>
        <p:nvPicPr>
          <p:cNvPr id="5" name="Picture 4"/>
          <p:cNvPicPr>
            <a:picLocks noChangeAspect="1"/>
          </p:cNvPicPr>
          <p:nvPr/>
        </p:nvPicPr>
        <p:blipFill>
          <a:blip r:embed="rId2"/>
          <a:stretch>
            <a:fillRect/>
          </a:stretch>
        </p:blipFill>
        <p:spPr>
          <a:xfrm>
            <a:off x="2919885" y="167265"/>
            <a:ext cx="3420830" cy="1715521"/>
          </a:xfrm>
          <a:prstGeom prst="rect">
            <a:avLst/>
          </a:prstGeom>
        </p:spPr>
      </p:pic>
    </p:spTree>
    <p:extLst>
      <p:ext uri="{BB962C8B-B14F-4D97-AF65-F5344CB8AC3E}">
        <p14:creationId xmlns:p14="http://schemas.microsoft.com/office/powerpoint/2010/main" val="802618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113279"/>
            <a:ext cx="8596668" cy="3928083"/>
          </a:xfrm>
        </p:spPr>
        <p:txBody>
          <a:bodyPr/>
          <a:lstStyle/>
          <a:p>
            <a:r>
              <a:rPr lang="en-GB" dirty="0" smtClean="0"/>
              <a:t>There are also other forms of assessments undertaken through other providers such as:</a:t>
            </a:r>
            <a:endParaRPr lang="en-GB" dirty="0"/>
          </a:p>
          <a:p>
            <a:r>
              <a:rPr lang="en-GB" dirty="0"/>
              <a:t>•	Assessment and provision of wheelchairs</a:t>
            </a:r>
          </a:p>
          <a:p>
            <a:r>
              <a:rPr lang="en-GB" dirty="0"/>
              <a:t>•	Assessment and provision of play equipment</a:t>
            </a:r>
          </a:p>
          <a:p>
            <a:r>
              <a:rPr lang="en-GB" dirty="0"/>
              <a:t>•	Sensory processing assessments</a:t>
            </a:r>
          </a:p>
          <a:p>
            <a:r>
              <a:rPr lang="en-GB" dirty="0"/>
              <a:t>•	Rehabilitation and habituation programmes</a:t>
            </a:r>
          </a:p>
          <a:p>
            <a:r>
              <a:rPr lang="en-GB" dirty="0"/>
              <a:t>•	Behavioural programmes</a:t>
            </a:r>
          </a:p>
          <a:p>
            <a:r>
              <a:rPr lang="en-GB" dirty="0"/>
              <a:t>•	Assessments within educational settings</a:t>
            </a:r>
          </a:p>
          <a:p>
            <a:r>
              <a:rPr lang="en-GB" dirty="0"/>
              <a:t>•	Assessment and provision of orthotics</a:t>
            </a:r>
          </a:p>
          <a:p>
            <a:r>
              <a:rPr lang="en-GB" dirty="0"/>
              <a:t>•	Risk assessments for other professionals equipment prescriptions</a:t>
            </a:r>
          </a:p>
          <a:p>
            <a:endParaRPr lang="en-GB" dirty="0"/>
          </a:p>
          <a:p>
            <a:endParaRPr lang="en-GB" dirty="0"/>
          </a:p>
        </p:txBody>
      </p:sp>
      <p:pic>
        <p:nvPicPr>
          <p:cNvPr id="5" name="Picture 4"/>
          <p:cNvPicPr>
            <a:picLocks noChangeAspect="1"/>
          </p:cNvPicPr>
          <p:nvPr/>
        </p:nvPicPr>
        <p:blipFill>
          <a:blip r:embed="rId2"/>
          <a:stretch>
            <a:fillRect/>
          </a:stretch>
        </p:blipFill>
        <p:spPr>
          <a:xfrm>
            <a:off x="2612067" y="135373"/>
            <a:ext cx="3609524" cy="1580952"/>
          </a:xfrm>
          <a:prstGeom prst="rect">
            <a:avLst/>
          </a:prstGeom>
        </p:spPr>
      </p:pic>
    </p:spTree>
    <p:extLst>
      <p:ext uri="{BB962C8B-B14F-4D97-AF65-F5344CB8AC3E}">
        <p14:creationId xmlns:p14="http://schemas.microsoft.com/office/powerpoint/2010/main" val="105744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8833" y="2786231"/>
            <a:ext cx="8596668" cy="3880773"/>
          </a:xfrm>
        </p:spPr>
        <p:txBody>
          <a:bodyPr>
            <a:normAutofit fontScale="92500" lnSpcReduction="10000"/>
          </a:bodyPr>
          <a:lstStyle/>
          <a:p>
            <a:r>
              <a:rPr lang="en-GB" dirty="0" smtClean="0"/>
              <a:t>If a </a:t>
            </a:r>
            <a:r>
              <a:rPr lang="en-GB" dirty="0"/>
              <a:t>child is already known to Children’s and Young Peoples Services contact Lauren Hoyle </a:t>
            </a:r>
            <a:r>
              <a:rPr lang="en-GB" dirty="0" smtClean="0"/>
              <a:t>who </a:t>
            </a:r>
            <a:r>
              <a:rPr lang="en-GB" dirty="0"/>
              <a:t>will send </a:t>
            </a:r>
            <a:r>
              <a:rPr lang="en-GB" dirty="0" smtClean="0"/>
              <a:t>an </a:t>
            </a:r>
            <a:r>
              <a:rPr lang="en-GB" dirty="0"/>
              <a:t>internal OT referral form to complete and return to Lauren.  Please provide as much information as possible about the child/young person and the challenges they face that you would like OT to assess.</a:t>
            </a:r>
          </a:p>
          <a:p>
            <a:r>
              <a:rPr lang="en-GB" dirty="0" smtClean="0"/>
              <a:t>If these are prescriptive they may </a:t>
            </a:r>
            <a:r>
              <a:rPr lang="en-GB" dirty="0"/>
              <a:t>raise </a:t>
            </a:r>
            <a:r>
              <a:rPr lang="en-GB" dirty="0" smtClean="0"/>
              <a:t>expectations as this referral is a request for a </a:t>
            </a:r>
            <a:r>
              <a:rPr lang="en-GB" dirty="0"/>
              <a:t>specialist OT assessment </a:t>
            </a:r>
            <a:r>
              <a:rPr lang="en-GB" dirty="0" smtClean="0"/>
              <a:t>which will reflect need to determine support/equipment/adaptations.</a:t>
            </a:r>
            <a:endParaRPr lang="en-GB" dirty="0"/>
          </a:p>
          <a:p>
            <a:r>
              <a:rPr lang="en-GB" dirty="0"/>
              <a:t>Please ensure that the weight, height of </a:t>
            </a:r>
            <a:r>
              <a:rPr lang="en-GB" dirty="0" smtClean="0"/>
              <a:t>a </a:t>
            </a:r>
            <a:r>
              <a:rPr lang="en-GB" dirty="0"/>
              <a:t>child/young person, their GP and NHS number are on the referral as we are unable to proceed with the assessment without this vital information.  </a:t>
            </a:r>
          </a:p>
          <a:p>
            <a:r>
              <a:rPr lang="en-GB" dirty="0"/>
              <a:t>Referrals that are not fully completed will be returned to the referrer.</a:t>
            </a:r>
          </a:p>
          <a:p>
            <a:r>
              <a:rPr lang="en-GB" dirty="0"/>
              <a:t>Referrals </a:t>
            </a:r>
            <a:r>
              <a:rPr lang="en-GB" dirty="0" smtClean="0"/>
              <a:t>for children and young people who are not known to Children and Young Peoples services are to be referred by parents/carers, other agencies/professionals through </a:t>
            </a:r>
            <a:r>
              <a:rPr lang="en-GB" dirty="0"/>
              <a:t>EHASH to request an assessment </a:t>
            </a:r>
            <a:r>
              <a:rPr lang="en-GB" dirty="0" smtClean="0"/>
              <a:t>from OT.</a:t>
            </a:r>
            <a:endParaRPr lang="en-GB" dirty="0"/>
          </a:p>
          <a:p>
            <a:endParaRPr lang="en-GB" dirty="0"/>
          </a:p>
        </p:txBody>
      </p:sp>
      <p:pic>
        <p:nvPicPr>
          <p:cNvPr id="5" name="Picture 4"/>
          <p:cNvPicPr>
            <a:picLocks noChangeAspect="1"/>
          </p:cNvPicPr>
          <p:nvPr/>
        </p:nvPicPr>
        <p:blipFill>
          <a:blip r:embed="rId2"/>
          <a:stretch>
            <a:fillRect/>
          </a:stretch>
        </p:blipFill>
        <p:spPr>
          <a:xfrm>
            <a:off x="2151628" y="107045"/>
            <a:ext cx="5000000" cy="2523809"/>
          </a:xfrm>
          <a:prstGeom prst="rect">
            <a:avLst/>
          </a:prstGeom>
        </p:spPr>
      </p:pic>
    </p:spTree>
    <p:extLst>
      <p:ext uri="{BB962C8B-B14F-4D97-AF65-F5344CB8AC3E}">
        <p14:creationId xmlns:p14="http://schemas.microsoft.com/office/powerpoint/2010/main" val="2041116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The </a:t>
            </a:r>
            <a:r>
              <a:rPr lang="en-GB" dirty="0"/>
              <a:t>OT team receives a </a:t>
            </a:r>
            <a:r>
              <a:rPr lang="en-GB" dirty="0" smtClean="0"/>
              <a:t>very high </a:t>
            </a:r>
            <a:r>
              <a:rPr lang="en-GB" dirty="0"/>
              <a:t>number of referrals </a:t>
            </a:r>
            <a:r>
              <a:rPr lang="en-GB" dirty="0" smtClean="0"/>
              <a:t>which has also seen a significant increase during COVID 19 and </a:t>
            </a:r>
            <a:r>
              <a:rPr lang="en-GB" dirty="0"/>
              <a:t>at present there is a waiting list of children and young people waiting for an assessment.  Due to this high demand we need to prioritise those most in need.  Therefore priority is given to:</a:t>
            </a:r>
          </a:p>
          <a:p>
            <a:r>
              <a:rPr lang="en-GB" dirty="0" smtClean="0"/>
              <a:t>Hospital </a:t>
            </a:r>
            <a:r>
              <a:rPr lang="en-GB" dirty="0"/>
              <a:t>discharge</a:t>
            </a:r>
          </a:p>
          <a:p>
            <a:r>
              <a:rPr lang="en-GB" dirty="0" smtClean="0"/>
              <a:t>To </a:t>
            </a:r>
            <a:r>
              <a:rPr lang="en-GB" dirty="0"/>
              <a:t>prevent need for emergency respite</a:t>
            </a:r>
          </a:p>
          <a:p>
            <a:r>
              <a:rPr lang="en-GB" dirty="0" smtClean="0"/>
              <a:t>Moving </a:t>
            </a:r>
            <a:r>
              <a:rPr lang="en-GB" dirty="0"/>
              <a:t>and handling assessments for essential activities of daily living</a:t>
            </a:r>
          </a:p>
          <a:p>
            <a:r>
              <a:rPr lang="en-GB" dirty="0" smtClean="0"/>
              <a:t>End </a:t>
            </a:r>
            <a:r>
              <a:rPr lang="en-GB" dirty="0"/>
              <a:t>of life care</a:t>
            </a:r>
          </a:p>
          <a:p>
            <a:r>
              <a:rPr lang="en-GB" dirty="0" smtClean="0"/>
              <a:t>Children </a:t>
            </a:r>
            <a:r>
              <a:rPr lang="en-GB" dirty="0"/>
              <a:t>and Young people at high risk of injury.</a:t>
            </a:r>
          </a:p>
          <a:p>
            <a:endParaRPr lang="en-GB" dirty="0"/>
          </a:p>
        </p:txBody>
      </p:sp>
      <p:pic>
        <p:nvPicPr>
          <p:cNvPr id="5" name="Picture 4"/>
          <p:cNvPicPr>
            <a:picLocks noChangeAspect="1"/>
          </p:cNvPicPr>
          <p:nvPr/>
        </p:nvPicPr>
        <p:blipFill>
          <a:blip r:embed="rId2"/>
          <a:stretch>
            <a:fillRect/>
          </a:stretch>
        </p:blipFill>
        <p:spPr>
          <a:xfrm>
            <a:off x="2555566" y="365808"/>
            <a:ext cx="5028850" cy="1515874"/>
          </a:xfrm>
          <a:prstGeom prst="rect">
            <a:avLst/>
          </a:prstGeom>
        </p:spPr>
      </p:pic>
    </p:spTree>
    <p:extLst>
      <p:ext uri="{BB962C8B-B14F-4D97-AF65-F5344CB8AC3E}">
        <p14:creationId xmlns:p14="http://schemas.microsoft.com/office/powerpoint/2010/main" val="2156187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Children and Families Disability Team OT’s also progress/approve or decline Blue Badge requests/applications.</a:t>
            </a:r>
          </a:p>
          <a:p>
            <a:r>
              <a:rPr lang="en-GB" dirty="0" smtClean="0"/>
              <a:t>All </a:t>
            </a:r>
            <a:r>
              <a:rPr lang="en-GB" dirty="0"/>
              <a:t>applications for blue badges need to be completed online.  Caregivers are able to apply via C360 website on the Hull City Council Internet Page.</a:t>
            </a:r>
          </a:p>
          <a:p>
            <a:r>
              <a:rPr lang="en-GB" dirty="0"/>
              <a:t>If caregivers do not have access to the internet they can call into their local library were they will be assisted to complete the online application and upload the relevant paperwork required.</a:t>
            </a:r>
          </a:p>
          <a:p>
            <a:r>
              <a:rPr lang="en-GB" dirty="0"/>
              <a:t>Applications that do not meet the criteria for automatic approval will be reviewed by Dan </a:t>
            </a:r>
            <a:r>
              <a:rPr lang="en-GB" dirty="0" smtClean="0"/>
              <a:t>Thirkettle, </a:t>
            </a:r>
            <a:r>
              <a:rPr lang="en-GB" dirty="0"/>
              <a:t>Family Practitioner OTA who will ensure all paperwork has been attached so that a decision can be made regarding approval/refusal.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965" y="407713"/>
            <a:ext cx="3844544" cy="1475097"/>
          </a:xfrm>
          <a:prstGeom prst="rect">
            <a:avLst/>
          </a:prstGeom>
        </p:spPr>
      </p:pic>
    </p:spTree>
    <p:extLst>
      <p:ext uri="{BB962C8B-B14F-4D97-AF65-F5344CB8AC3E}">
        <p14:creationId xmlns:p14="http://schemas.microsoft.com/office/powerpoint/2010/main" val="335754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There </a:t>
            </a:r>
            <a:r>
              <a:rPr lang="en-GB" dirty="0"/>
              <a:t>are times when OT needs to provide equipment and adaptations that are classed as a restraint as it restricts the movement of the child/young person.  </a:t>
            </a:r>
            <a:endParaRPr lang="en-GB" dirty="0" smtClean="0"/>
          </a:p>
          <a:p>
            <a:r>
              <a:rPr lang="en-GB" dirty="0" smtClean="0"/>
              <a:t>The </a:t>
            </a:r>
            <a:r>
              <a:rPr lang="en-GB" dirty="0"/>
              <a:t>OT team are </a:t>
            </a:r>
            <a:r>
              <a:rPr lang="en-GB" dirty="0" smtClean="0"/>
              <a:t>currently working </a:t>
            </a:r>
            <a:r>
              <a:rPr lang="en-GB" dirty="0"/>
              <a:t>with </a:t>
            </a:r>
            <a:r>
              <a:rPr lang="en-GB" dirty="0" smtClean="0"/>
              <a:t>a number of significant agencies </a:t>
            </a:r>
            <a:r>
              <a:rPr lang="en-GB" dirty="0"/>
              <a:t>including police and fire services to develop an agreed pathway and paperwork to ensure there is a robust process for the provision of this type of equipment and adaptations</a:t>
            </a:r>
            <a:r>
              <a:rPr lang="en-GB" dirty="0" smtClean="0"/>
              <a:t>. This will then go for senior managers approval.</a:t>
            </a:r>
            <a:endParaRPr lang="en-GB" dirty="0"/>
          </a:p>
          <a:p>
            <a:r>
              <a:rPr lang="en-GB" dirty="0" smtClean="0"/>
              <a:t>There </a:t>
            </a:r>
            <a:r>
              <a:rPr lang="en-GB" dirty="0"/>
              <a:t>has been a significant increase in referrals for children with a diagnosis of Autism and/or exhibit behaviours that challenge.  The OT </a:t>
            </a:r>
            <a:r>
              <a:rPr lang="en-GB" dirty="0" smtClean="0"/>
              <a:t>Team </a:t>
            </a:r>
            <a:r>
              <a:rPr lang="en-GB" dirty="0"/>
              <a:t>are developing a resource of options/solutions and evidence of best practice to ensure the needs of these children can be met.</a:t>
            </a:r>
          </a:p>
          <a:p>
            <a:endParaRPr lang="en-GB" dirty="0"/>
          </a:p>
        </p:txBody>
      </p:sp>
      <p:pic>
        <p:nvPicPr>
          <p:cNvPr id="6" name="Picture 5"/>
          <p:cNvPicPr>
            <a:picLocks noChangeAspect="1"/>
          </p:cNvPicPr>
          <p:nvPr/>
        </p:nvPicPr>
        <p:blipFill>
          <a:blip r:embed="rId2"/>
          <a:stretch>
            <a:fillRect/>
          </a:stretch>
        </p:blipFill>
        <p:spPr>
          <a:xfrm>
            <a:off x="2476628" y="363961"/>
            <a:ext cx="3806043" cy="1460325"/>
          </a:xfrm>
          <a:prstGeom prst="rect">
            <a:avLst/>
          </a:prstGeom>
        </p:spPr>
      </p:pic>
    </p:spTree>
    <p:extLst>
      <p:ext uri="{BB962C8B-B14F-4D97-AF65-F5344CB8AC3E}">
        <p14:creationId xmlns:p14="http://schemas.microsoft.com/office/powerpoint/2010/main" val="4080409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539999"/>
            <a:ext cx="8596668" cy="3501363"/>
          </a:xfrm>
        </p:spPr>
        <p:txBody>
          <a:bodyPr>
            <a:normAutofit/>
          </a:bodyPr>
          <a:lstStyle/>
          <a:p>
            <a:r>
              <a:rPr lang="en-GB" dirty="0" smtClean="0"/>
              <a:t>Lauren Hoyle, </a:t>
            </a:r>
            <a:r>
              <a:rPr lang="en-GB" dirty="0"/>
              <a:t>Admin Modern Apprentice is developing a child and young person feedback </a:t>
            </a:r>
            <a:r>
              <a:rPr lang="en-GB" dirty="0" smtClean="0"/>
              <a:t>form using the communication In Print3 as demonstrated throughout this presentation.</a:t>
            </a:r>
            <a:endParaRPr lang="en-GB" dirty="0"/>
          </a:p>
          <a:p>
            <a:endParaRPr lang="en-GB" dirty="0" smtClean="0"/>
          </a:p>
          <a:p>
            <a:r>
              <a:rPr lang="en-GB" dirty="0" smtClean="0"/>
              <a:t>The </a:t>
            </a:r>
            <a:r>
              <a:rPr lang="en-GB" dirty="0"/>
              <a:t>review of the adaptations and equipment criteria is ongoing with the OT </a:t>
            </a:r>
            <a:r>
              <a:rPr lang="en-GB" dirty="0" smtClean="0"/>
              <a:t>Team </a:t>
            </a:r>
            <a:r>
              <a:rPr lang="en-GB" dirty="0"/>
              <a:t>working with commissioners and housing to ensure the service is meeting the changing needs of children and young people.</a:t>
            </a:r>
          </a:p>
          <a:p>
            <a:endParaRPr lang="en-GB" dirty="0"/>
          </a:p>
          <a:p>
            <a:endParaRPr lang="en-GB" dirty="0"/>
          </a:p>
        </p:txBody>
      </p:sp>
      <p:pic>
        <p:nvPicPr>
          <p:cNvPr id="5" name="Picture 4"/>
          <p:cNvPicPr>
            <a:picLocks noChangeAspect="1"/>
          </p:cNvPicPr>
          <p:nvPr/>
        </p:nvPicPr>
        <p:blipFill>
          <a:blip r:embed="rId2"/>
          <a:stretch>
            <a:fillRect/>
          </a:stretch>
        </p:blipFill>
        <p:spPr>
          <a:xfrm>
            <a:off x="2578714" y="381462"/>
            <a:ext cx="3931172" cy="1508335"/>
          </a:xfrm>
          <a:prstGeom prst="rect">
            <a:avLst/>
          </a:prstGeom>
        </p:spPr>
      </p:pic>
    </p:spTree>
    <p:extLst>
      <p:ext uri="{BB962C8B-B14F-4D97-AF65-F5344CB8AC3E}">
        <p14:creationId xmlns:p14="http://schemas.microsoft.com/office/powerpoint/2010/main" val="2767336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KIDS - </a:t>
            </a:r>
            <a:r>
              <a:rPr lang="en-GB" dirty="0" smtClean="0"/>
              <a:t>467540</a:t>
            </a:r>
          </a:p>
          <a:p>
            <a:r>
              <a:rPr lang="en-GB" dirty="0" smtClean="0"/>
              <a:t>SENDIAS (Special Educational Needs and Disabilities Advice and Support Service)  - 467540</a:t>
            </a:r>
          </a:p>
          <a:p>
            <a:r>
              <a:rPr lang="en-GB" dirty="0"/>
              <a:t>HRI - 875875</a:t>
            </a:r>
          </a:p>
          <a:p>
            <a:r>
              <a:rPr lang="en-GB" dirty="0"/>
              <a:t>Community Paediatric OT Service – 692929</a:t>
            </a:r>
          </a:p>
          <a:p>
            <a:r>
              <a:rPr lang="en-GB" dirty="0"/>
              <a:t>Sensory Processing Service – The Neurodiversity Team, Walker Street Centre, Hull.</a:t>
            </a:r>
          </a:p>
          <a:p>
            <a:r>
              <a:rPr lang="en-GB" dirty="0"/>
              <a:t>NRS – Equipment -</a:t>
            </a:r>
          </a:p>
          <a:p>
            <a:r>
              <a:rPr lang="en-GB" dirty="0"/>
              <a:t>Wheelchair Service – Reed Street, Hull – 03448936375</a:t>
            </a:r>
          </a:p>
          <a:p>
            <a:endParaRPr lang="en-GB" dirty="0" smtClean="0"/>
          </a:p>
          <a:p>
            <a:endParaRPr lang="en-GB" dirty="0"/>
          </a:p>
          <a:p>
            <a:endParaRPr lang="en-GB" dirty="0"/>
          </a:p>
          <a:p>
            <a:endParaRPr lang="en-GB" dirty="0"/>
          </a:p>
        </p:txBody>
      </p:sp>
      <p:pic>
        <p:nvPicPr>
          <p:cNvPr id="5" name="Picture 4"/>
          <p:cNvPicPr>
            <a:picLocks noChangeAspect="1"/>
          </p:cNvPicPr>
          <p:nvPr/>
        </p:nvPicPr>
        <p:blipFill>
          <a:blip r:embed="rId2"/>
          <a:stretch>
            <a:fillRect/>
          </a:stretch>
        </p:blipFill>
        <p:spPr>
          <a:xfrm>
            <a:off x="3276184" y="158624"/>
            <a:ext cx="2829441" cy="1569166"/>
          </a:xfrm>
          <a:prstGeom prst="rect">
            <a:avLst/>
          </a:prstGeom>
        </p:spPr>
      </p:pic>
    </p:spTree>
    <p:extLst>
      <p:ext uri="{BB962C8B-B14F-4D97-AF65-F5344CB8AC3E}">
        <p14:creationId xmlns:p14="http://schemas.microsoft.com/office/powerpoint/2010/main" val="1592018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err="1" smtClean="0"/>
              <a:t>Ganton</a:t>
            </a:r>
            <a:r>
              <a:rPr lang="en-GB" dirty="0" smtClean="0"/>
              <a:t> Special Educational Provision - 564646</a:t>
            </a:r>
          </a:p>
          <a:p>
            <a:r>
              <a:rPr lang="en-GB" dirty="0" err="1" smtClean="0"/>
              <a:t>Tweendykes</a:t>
            </a:r>
            <a:r>
              <a:rPr lang="en-GB" dirty="0" smtClean="0"/>
              <a:t> Special Educational Provision - 826508</a:t>
            </a:r>
          </a:p>
          <a:p>
            <a:r>
              <a:rPr lang="en-GB" dirty="0" err="1" smtClean="0"/>
              <a:t>Northcott</a:t>
            </a:r>
            <a:r>
              <a:rPr lang="en-GB" dirty="0" smtClean="0"/>
              <a:t> Special Educational Provision - 825311</a:t>
            </a:r>
          </a:p>
          <a:p>
            <a:r>
              <a:rPr lang="en-GB" dirty="0" smtClean="0"/>
              <a:t>Limetree Court – 612513</a:t>
            </a:r>
          </a:p>
          <a:p>
            <a:r>
              <a:rPr lang="en-GB" dirty="0"/>
              <a:t>Fredrick Holmes Special Educational Provision - 804766</a:t>
            </a:r>
          </a:p>
          <a:p>
            <a:r>
              <a:rPr lang="en-GB" dirty="0" err="1" smtClean="0"/>
              <a:t>Kinloss</a:t>
            </a:r>
            <a:r>
              <a:rPr lang="en-GB" dirty="0" smtClean="0"/>
              <a:t> - 833101</a:t>
            </a:r>
          </a:p>
          <a:p>
            <a:r>
              <a:rPr lang="en-GB" dirty="0" smtClean="0"/>
              <a:t>Sunshine House - 976841</a:t>
            </a:r>
          </a:p>
          <a:p>
            <a:r>
              <a:rPr lang="en-GB" dirty="0" smtClean="0"/>
              <a:t>Martin House Hospice – 01937 845045 </a:t>
            </a:r>
            <a:endParaRPr lang="en-GB" dirty="0"/>
          </a:p>
        </p:txBody>
      </p:sp>
      <p:pic>
        <p:nvPicPr>
          <p:cNvPr id="5" name="Picture 4"/>
          <p:cNvPicPr>
            <a:picLocks noChangeAspect="1"/>
          </p:cNvPicPr>
          <p:nvPr/>
        </p:nvPicPr>
        <p:blipFill>
          <a:blip r:embed="rId2"/>
          <a:stretch>
            <a:fillRect/>
          </a:stretch>
        </p:blipFill>
        <p:spPr>
          <a:xfrm>
            <a:off x="2427404" y="250348"/>
            <a:ext cx="4254425" cy="1525367"/>
          </a:xfrm>
          <a:prstGeom prst="rect">
            <a:avLst/>
          </a:prstGeom>
        </p:spPr>
      </p:pic>
    </p:spTree>
    <p:extLst>
      <p:ext uri="{BB962C8B-B14F-4D97-AF65-F5344CB8AC3E}">
        <p14:creationId xmlns:p14="http://schemas.microsoft.com/office/powerpoint/2010/main" val="841083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219201"/>
            <a:ext cx="8596668" cy="4822162"/>
          </a:xfrm>
        </p:spPr>
        <p:txBody>
          <a:bodyPr/>
          <a:lstStyle/>
          <a:p>
            <a:endParaRPr lang="en-GB" dirty="0" smtClean="0"/>
          </a:p>
          <a:p>
            <a:pPr algn="ctr"/>
            <a:r>
              <a:rPr lang="en-GB" b="1" u="sng" dirty="0" smtClean="0"/>
              <a:t>Structure</a:t>
            </a:r>
          </a:p>
          <a:p>
            <a:pPr algn="ctr"/>
            <a:endParaRPr lang="en-GB" b="1" u="sng" dirty="0"/>
          </a:p>
        </p:txBody>
      </p:sp>
      <p:sp>
        <p:nvSpPr>
          <p:cNvPr id="4" name="Rectangle 3"/>
          <p:cNvSpPr/>
          <p:nvPr/>
        </p:nvSpPr>
        <p:spPr>
          <a:xfrm>
            <a:off x="623683" y="1637274"/>
            <a:ext cx="3101651" cy="4996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solidFill>
                  <a:sysClr val="windowText" lastClr="000000"/>
                </a:solidFill>
              </a:rPr>
              <a:t>Team One</a:t>
            </a:r>
          </a:p>
          <a:p>
            <a:pPr algn="ctr"/>
            <a:endParaRPr lang="en-GB" dirty="0">
              <a:solidFill>
                <a:sysClr val="windowText" lastClr="000000"/>
              </a:solidFill>
            </a:endParaRPr>
          </a:p>
          <a:p>
            <a:pPr algn="ctr"/>
            <a:r>
              <a:rPr lang="en-GB" b="1" dirty="0" smtClean="0">
                <a:solidFill>
                  <a:sysClr val="windowText" lastClr="000000"/>
                </a:solidFill>
              </a:rPr>
              <a:t>Agency Team Manager – </a:t>
            </a:r>
            <a:endParaRPr lang="en-GB" b="1" dirty="0" smtClean="0">
              <a:solidFill>
                <a:sysClr val="windowText" lastClr="000000"/>
              </a:solidFill>
            </a:endParaRPr>
          </a:p>
          <a:p>
            <a:pPr algn="ctr"/>
            <a:r>
              <a:rPr lang="en-GB" b="1" dirty="0" smtClean="0">
                <a:solidFill>
                  <a:sysClr val="windowText" lastClr="000000"/>
                </a:solidFill>
              </a:rPr>
              <a:t>Vacant</a:t>
            </a:r>
            <a:endParaRPr lang="en-GB" b="1" dirty="0" smtClean="0">
              <a:solidFill>
                <a:sysClr val="windowText" lastClr="000000"/>
              </a:solidFill>
            </a:endParaRPr>
          </a:p>
          <a:p>
            <a:pPr algn="ctr"/>
            <a:endParaRPr lang="en-GB" dirty="0" smtClean="0">
              <a:solidFill>
                <a:sysClr val="windowText" lastClr="000000"/>
              </a:solidFill>
            </a:endParaRPr>
          </a:p>
          <a:p>
            <a:pPr algn="ctr"/>
            <a:r>
              <a:rPr lang="en-GB" dirty="0" smtClean="0">
                <a:solidFill>
                  <a:sysClr val="windowText" lastClr="000000"/>
                </a:solidFill>
              </a:rPr>
              <a:t>Lesley Burton – Team Co</a:t>
            </a:r>
          </a:p>
          <a:p>
            <a:pPr algn="ctr"/>
            <a:endParaRPr lang="en-GB" dirty="0" smtClean="0">
              <a:solidFill>
                <a:sysClr val="windowText" lastClr="000000"/>
              </a:solidFill>
            </a:endParaRPr>
          </a:p>
          <a:p>
            <a:pPr algn="ctr"/>
            <a:r>
              <a:rPr lang="en-GB" dirty="0" smtClean="0">
                <a:solidFill>
                  <a:sysClr val="windowText" lastClr="000000"/>
                </a:solidFill>
              </a:rPr>
              <a:t>Kirsty Moss – G9 PT</a:t>
            </a:r>
          </a:p>
          <a:p>
            <a:pPr algn="ctr"/>
            <a:r>
              <a:rPr lang="en-GB" dirty="0" smtClean="0">
                <a:solidFill>
                  <a:sysClr val="windowText" lastClr="000000"/>
                </a:solidFill>
              </a:rPr>
              <a:t>Julie Whincup – G9 -FT</a:t>
            </a:r>
          </a:p>
          <a:p>
            <a:pPr algn="ctr"/>
            <a:r>
              <a:rPr lang="en-GB" dirty="0" smtClean="0">
                <a:solidFill>
                  <a:sysClr val="windowText" lastClr="000000"/>
                </a:solidFill>
              </a:rPr>
              <a:t>Teresa Coton G9 </a:t>
            </a:r>
            <a:r>
              <a:rPr lang="en-GB" dirty="0" smtClean="0">
                <a:solidFill>
                  <a:sysClr val="windowText" lastClr="000000"/>
                </a:solidFill>
              </a:rPr>
              <a:t>–PT</a:t>
            </a:r>
          </a:p>
          <a:p>
            <a:pPr algn="ctr"/>
            <a:endParaRPr lang="en-GB" dirty="0" smtClean="0">
              <a:solidFill>
                <a:sysClr val="windowText" lastClr="000000"/>
              </a:solidFill>
            </a:endParaRPr>
          </a:p>
          <a:p>
            <a:pPr algn="ctr"/>
            <a:r>
              <a:rPr lang="en-GB" dirty="0" smtClean="0">
                <a:solidFill>
                  <a:sysClr val="windowText" lastClr="000000"/>
                </a:solidFill>
              </a:rPr>
              <a:t>Eleanor Dawson – ASYE G8 FT</a:t>
            </a:r>
            <a:endParaRPr lang="en-GB" dirty="0" smtClean="0">
              <a:solidFill>
                <a:sysClr val="windowText" lastClr="000000"/>
              </a:solidFill>
            </a:endParaRPr>
          </a:p>
          <a:p>
            <a:pPr algn="ctr"/>
            <a:r>
              <a:rPr lang="en-GB" dirty="0">
                <a:solidFill>
                  <a:sysClr val="windowText" lastClr="000000"/>
                </a:solidFill>
              </a:rPr>
              <a:t>Michelle Williams ASYE -PT</a:t>
            </a:r>
          </a:p>
          <a:p>
            <a:pPr algn="ctr"/>
            <a:r>
              <a:rPr lang="en-GB" dirty="0" smtClean="0">
                <a:solidFill>
                  <a:sysClr val="windowText" lastClr="000000"/>
                </a:solidFill>
              </a:rPr>
              <a:t>Steve Lumb G8 FT Agency David Lyons –G8 - Agency FT</a:t>
            </a:r>
            <a:endParaRPr lang="en-GB" dirty="0" smtClean="0">
              <a:solidFill>
                <a:sysClr val="windowText" lastClr="000000"/>
              </a:solidFill>
            </a:endParaRPr>
          </a:p>
          <a:p>
            <a:pPr algn="ctr"/>
            <a:endParaRPr lang="en-GB" dirty="0" smtClean="0">
              <a:solidFill>
                <a:sysClr val="windowText" lastClr="000000"/>
              </a:solidFill>
            </a:endParaRPr>
          </a:p>
          <a:p>
            <a:pPr algn="ctr"/>
            <a:r>
              <a:rPr lang="en-GB" dirty="0" smtClean="0">
                <a:solidFill>
                  <a:sysClr val="windowText" lastClr="000000"/>
                </a:solidFill>
              </a:rPr>
              <a:t>Louise Bird FP PT</a:t>
            </a:r>
            <a:endParaRPr lang="en-GB" dirty="0">
              <a:solidFill>
                <a:sysClr val="windowText" lastClr="000000"/>
              </a:solidFill>
            </a:endParaRPr>
          </a:p>
        </p:txBody>
      </p:sp>
      <p:sp>
        <p:nvSpPr>
          <p:cNvPr id="5" name="Rectangle 4"/>
          <p:cNvSpPr/>
          <p:nvPr/>
        </p:nvSpPr>
        <p:spPr>
          <a:xfrm>
            <a:off x="6193984" y="1771003"/>
            <a:ext cx="3080018" cy="4862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solidFill>
                  <a:sysClr val="windowText" lastClr="000000"/>
                </a:solidFill>
              </a:rPr>
              <a:t>Team Two</a:t>
            </a:r>
          </a:p>
          <a:p>
            <a:pPr algn="ctr"/>
            <a:endParaRPr lang="en-GB" dirty="0" smtClean="0">
              <a:solidFill>
                <a:sysClr val="windowText" lastClr="000000"/>
              </a:solidFill>
            </a:endParaRPr>
          </a:p>
          <a:p>
            <a:pPr algn="ctr"/>
            <a:r>
              <a:rPr lang="en-GB" b="1" dirty="0" smtClean="0">
                <a:solidFill>
                  <a:sysClr val="windowText" lastClr="000000"/>
                </a:solidFill>
              </a:rPr>
              <a:t>Tracy Metcalf-Team Manager</a:t>
            </a:r>
          </a:p>
          <a:p>
            <a:pPr algn="ctr"/>
            <a:endParaRPr lang="en-GB" dirty="0">
              <a:solidFill>
                <a:sysClr val="windowText" lastClr="000000"/>
              </a:solidFill>
            </a:endParaRPr>
          </a:p>
          <a:p>
            <a:pPr algn="ctr"/>
            <a:r>
              <a:rPr lang="en-GB" dirty="0" smtClean="0">
                <a:solidFill>
                  <a:sysClr val="windowText" lastClr="000000"/>
                </a:solidFill>
              </a:rPr>
              <a:t>Angie Plummer Team Co</a:t>
            </a:r>
          </a:p>
          <a:p>
            <a:pPr algn="ctr"/>
            <a:endParaRPr lang="en-GB" dirty="0" smtClean="0">
              <a:solidFill>
                <a:sysClr val="windowText" lastClr="000000"/>
              </a:solidFill>
            </a:endParaRPr>
          </a:p>
          <a:p>
            <a:pPr algn="ctr"/>
            <a:r>
              <a:rPr lang="en-GB" dirty="0" smtClean="0">
                <a:solidFill>
                  <a:sysClr val="windowText" lastClr="000000"/>
                </a:solidFill>
              </a:rPr>
              <a:t>Alan Stainforth G9 -FT</a:t>
            </a:r>
          </a:p>
          <a:p>
            <a:pPr algn="ctr"/>
            <a:r>
              <a:rPr lang="en-GB" dirty="0" smtClean="0">
                <a:solidFill>
                  <a:sysClr val="windowText" lastClr="000000"/>
                </a:solidFill>
              </a:rPr>
              <a:t>Lee Marshal G9 - PT</a:t>
            </a:r>
          </a:p>
          <a:p>
            <a:pPr algn="ctr"/>
            <a:r>
              <a:rPr lang="en-GB" dirty="0" smtClean="0">
                <a:solidFill>
                  <a:sysClr val="windowText" lastClr="000000"/>
                </a:solidFill>
              </a:rPr>
              <a:t>Liz Liversidge G9 -PT</a:t>
            </a:r>
          </a:p>
          <a:p>
            <a:pPr algn="ctr"/>
            <a:endParaRPr lang="en-GB" dirty="0" smtClean="0">
              <a:solidFill>
                <a:sysClr val="windowText" lastClr="000000"/>
              </a:solidFill>
            </a:endParaRPr>
          </a:p>
          <a:p>
            <a:pPr algn="ctr"/>
            <a:r>
              <a:rPr lang="en-GB" dirty="0" smtClean="0">
                <a:solidFill>
                  <a:sysClr val="windowText" lastClr="000000"/>
                </a:solidFill>
              </a:rPr>
              <a:t>Amy McStravick G8 -FT</a:t>
            </a:r>
          </a:p>
          <a:p>
            <a:pPr algn="ctr"/>
            <a:r>
              <a:rPr lang="en-GB" dirty="0" smtClean="0">
                <a:solidFill>
                  <a:sysClr val="windowText" lastClr="000000"/>
                </a:solidFill>
              </a:rPr>
              <a:t>Jenni Allan G8 -FT</a:t>
            </a:r>
          </a:p>
          <a:p>
            <a:pPr algn="ctr"/>
            <a:r>
              <a:rPr lang="en-GB" dirty="0" smtClean="0">
                <a:solidFill>
                  <a:sysClr val="windowText" lastClr="000000"/>
                </a:solidFill>
              </a:rPr>
              <a:t>Nikita Welsh – ASYE FT</a:t>
            </a:r>
          </a:p>
          <a:p>
            <a:pPr algn="ctr"/>
            <a:r>
              <a:rPr lang="en-GB" dirty="0" smtClean="0">
                <a:solidFill>
                  <a:sysClr val="windowText" lastClr="000000"/>
                </a:solidFill>
              </a:rPr>
              <a:t>Leanne Watson  Agency SW </a:t>
            </a:r>
            <a:endParaRPr lang="en-GB" dirty="0" smtClean="0">
              <a:solidFill>
                <a:sysClr val="windowText" lastClr="000000"/>
              </a:solidFill>
            </a:endParaRPr>
          </a:p>
          <a:p>
            <a:pPr algn="ctr"/>
            <a:endParaRPr lang="en-GB" dirty="0" smtClean="0">
              <a:solidFill>
                <a:sysClr val="windowText" lastClr="000000"/>
              </a:solidFill>
            </a:endParaRPr>
          </a:p>
          <a:p>
            <a:pPr algn="ctr"/>
            <a:r>
              <a:rPr lang="en-GB" dirty="0" smtClean="0">
                <a:solidFill>
                  <a:sysClr val="windowText" lastClr="000000"/>
                </a:solidFill>
              </a:rPr>
              <a:t>Hellen </a:t>
            </a:r>
            <a:r>
              <a:rPr lang="en-GB" dirty="0" smtClean="0">
                <a:solidFill>
                  <a:sysClr val="windowText" lastClr="000000"/>
                </a:solidFill>
              </a:rPr>
              <a:t>Urben FP</a:t>
            </a:r>
            <a:endParaRPr lang="en-GB" dirty="0">
              <a:solidFill>
                <a:sysClr val="windowText" lastClr="000000"/>
              </a:solidFill>
            </a:endParaRPr>
          </a:p>
        </p:txBody>
      </p:sp>
      <p:sp>
        <p:nvSpPr>
          <p:cNvPr id="6" name="Oval 5"/>
          <p:cNvSpPr/>
          <p:nvPr/>
        </p:nvSpPr>
        <p:spPr>
          <a:xfrm>
            <a:off x="3725334" y="2194561"/>
            <a:ext cx="2468650" cy="384680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solidFill>
                  <a:sysClr val="windowText" lastClr="000000"/>
                </a:solidFill>
              </a:rPr>
              <a:t>HOS</a:t>
            </a:r>
            <a:r>
              <a:rPr lang="en-GB" dirty="0" smtClean="0">
                <a:solidFill>
                  <a:sysClr val="windowText" lastClr="000000"/>
                </a:solidFill>
              </a:rPr>
              <a:t>  </a:t>
            </a:r>
          </a:p>
          <a:p>
            <a:pPr algn="ctr"/>
            <a:r>
              <a:rPr lang="en-GB" dirty="0" smtClean="0">
                <a:solidFill>
                  <a:sysClr val="windowText" lastClr="000000"/>
                </a:solidFill>
              </a:rPr>
              <a:t>Niki Heffernan</a:t>
            </a:r>
          </a:p>
          <a:p>
            <a:pPr algn="ctr"/>
            <a:endParaRPr lang="en-GB" dirty="0">
              <a:solidFill>
                <a:sysClr val="windowText" lastClr="000000"/>
              </a:solidFill>
            </a:endParaRPr>
          </a:p>
          <a:p>
            <a:pPr algn="ctr"/>
            <a:r>
              <a:rPr lang="en-GB" b="1" u="sng" dirty="0" smtClean="0">
                <a:solidFill>
                  <a:sysClr val="windowText" lastClr="000000"/>
                </a:solidFill>
              </a:rPr>
              <a:t>Group Manager</a:t>
            </a:r>
          </a:p>
          <a:p>
            <a:pPr algn="ctr"/>
            <a:endParaRPr lang="en-GB" dirty="0">
              <a:solidFill>
                <a:sysClr val="windowText" lastClr="000000"/>
              </a:solidFill>
            </a:endParaRPr>
          </a:p>
          <a:p>
            <a:pPr algn="ctr"/>
            <a:r>
              <a:rPr lang="en-GB" dirty="0" smtClean="0">
                <a:solidFill>
                  <a:sysClr val="windowText" lastClr="000000"/>
                </a:solidFill>
              </a:rPr>
              <a:t>Karen Lamb</a:t>
            </a:r>
            <a:endParaRPr lang="en-GB" dirty="0">
              <a:solidFill>
                <a:sysClr val="windowText" lastClr="000000"/>
              </a:solidFill>
            </a:endParaRPr>
          </a:p>
        </p:txBody>
      </p:sp>
      <p:pic>
        <p:nvPicPr>
          <p:cNvPr id="10" name="Picture 9"/>
          <p:cNvPicPr>
            <a:picLocks noChangeAspect="1"/>
          </p:cNvPicPr>
          <p:nvPr/>
        </p:nvPicPr>
        <p:blipFill>
          <a:blip r:embed="rId2"/>
          <a:stretch>
            <a:fillRect/>
          </a:stretch>
        </p:blipFill>
        <p:spPr>
          <a:xfrm>
            <a:off x="1762297" y="225620"/>
            <a:ext cx="6373091" cy="1411654"/>
          </a:xfrm>
          <a:prstGeom prst="rect">
            <a:avLst/>
          </a:prstGeom>
        </p:spPr>
      </p:pic>
    </p:spTree>
    <p:extLst>
      <p:ext uri="{BB962C8B-B14F-4D97-AF65-F5344CB8AC3E}">
        <p14:creationId xmlns:p14="http://schemas.microsoft.com/office/powerpoint/2010/main" val="3892553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4" name="Rounded Rectangle 3"/>
          <p:cNvSpPr/>
          <p:nvPr/>
        </p:nvSpPr>
        <p:spPr>
          <a:xfrm>
            <a:off x="559724" y="2160589"/>
            <a:ext cx="8238836" cy="38807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ysClr val="windowText" lastClr="000000"/>
                </a:solidFill>
              </a:rPr>
              <a:t>HOS</a:t>
            </a:r>
            <a:r>
              <a:rPr lang="en-GB" dirty="0" smtClean="0">
                <a:solidFill>
                  <a:sysClr val="windowText" lastClr="000000"/>
                </a:solidFill>
              </a:rPr>
              <a:t> – Niki Heffernan</a:t>
            </a:r>
          </a:p>
          <a:p>
            <a:pPr algn="ctr"/>
            <a:r>
              <a:rPr lang="en-GB" b="1" dirty="0" smtClean="0">
                <a:solidFill>
                  <a:sysClr val="windowText" lastClr="000000"/>
                </a:solidFill>
              </a:rPr>
              <a:t>Group Manager </a:t>
            </a:r>
            <a:r>
              <a:rPr lang="en-GB" dirty="0" smtClean="0">
                <a:solidFill>
                  <a:sysClr val="windowText" lastClr="000000"/>
                </a:solidFill>
              </a:rPr>
              <a:t>– Karen Lamb </a:t>
            </a:r>
          </a:p>
          <a:p>
            <a:pPr algn="ctr"/>
            <a:r>
              <a:rPr lang="en-GB" b="1" dirty="0" smtClean="0">
                <a:solidFill>
                  <a:sysClr val="windowText" lastClr="000000"/>
                </a:solidFill>
              </a:rPr>
              <a:t>X2 Team Managers </a:t>
            </a:r>
            <a:r>
              <a:rPr lang="en-GB" dirty="0" smtClean="0">
                <a:solidFill>
                  <a:sysClr val="windowText" lastClr="000000"/>
                </a:solidFill>
              </a:rPr>
              <a:t>– Tracy Metcalf</a:t>
            </a:r>
          </a:p>
          <a:p>
            <a:pPr algn="ctr"/>
            <a:r>
              <a:rPr lang="en-GB" dirty="0" smtClean="0">
                <a:solidFill>
                  <a:sysClr val="windowText" lastClr="000000"/>
                </a:solidFill>
              </a:rPr>
              <a:t>     vacant – awaiting approval for Internal TM Transfer request</a:t>
            </a:r>
          </a:p>
          <a:p>
            <a:pPr algn="ctr"/>
            <a:endParaRPr lang="en-GB" dirty="0">
              <a:solidFill>
                <a:sysClr val="windowText" lastClr="000000"/>
              </a:solidFill>
            </a:endParaRPr>
          </a:p>
          <a:p>
            <a:pPr algn="ctr"/>
            <a:endParaRPr lang="en-GB" dirty="0" smtClean="0">
              <a:solidFill>
                <a:sysClr val="windowText" lastClr="000000"/>
              </a:solidFill>
            </a:endParaRPr>
          </a:p>
          <a:p>
            <a:pPr algn="ctr"/>
            <a:r>
              <a:rPr lang="en-GB" dirty="0" smtClean="0">
                <a:solidFill>
                  <a:sysClr val="windowText" lastClr="000000"/>
                </a:solidFill>
              </a:rPr>
              <a:t>Louise Birtchnell – Occupational Therapist  - FT</a:t>
            </a:r>
          </a:p>
          <a:p>
            <a:pPr algn="ctr"/>
            <a:r>
              <a:rPr lang="en-GB" dirty="0" smtClean="0">
                <a:solidFill>
                  <a:sysClr val="windowText" lastClr="000000"/>
                </a:solidFill>
              </a:rPr>
              <a:t>Jacqui Twomey - Occupational Therapist – 3 days</a:t>
            </a:r>
          </a:p>
          <a:p>
            <a:pPr algn="ctr"/>
            <a:r>
              <a:rPr lang="en-GB" dirty="0" smtClean="0">
                <a:solidFill>
                  <a:sysClr val="windowText" lastClr="000000"/>
                </a:solidFill>
              </a:rPr>
              <a:t>Geraldine Owens – Occupational Therapist - 13 hrs</a:t>
            </a:r>
          </a:p>
          <a:p>
            <a:pPr algn="ctr"/>
            <a:r>
              <a:rPr lang="en-GB" dirty="0" smtClean="0">
                <a:solidFill>
                  <a:sysClr val="windowText" lastClr="000000"/>
                </a:solidFill>
              </a:rPr>
              <a:t>Dan Thirkettle – Occupational Therapy Assistant – 4 days</a:t>
            </a:r>
          </a:p>
          <a:p>
            <a:pPr algn="ctr"/>
            <a:r>
              <a:rPr lang="en-GB" dirty="0" smtClean="0">
                <a:solidFill>
                  <a:sysClr val="windowText" lastClr="000000"/>
                </a:solidFill>
              </a:rPr>
              <a:t>Lauren Hoyle – Admin Support for OT team - FT</a:t>
            </a:r>
            <a:endParaRPr lang="en-GB" dirty="0">
              <a:solidFill>
                <a:sysClr val="windowText" lastClr="000000"/>
              </a:solidFill>
            </a:endParaRPr>
          </a:p>
        </p:txBody>
      </p:sp>
      <p:pic>
        <p:nvPicPr>
          <p:cNvPr id="7" name="Picture 6"/>
          <p:cNvPicPr>
            <a:picLocks noChangeAspect="1"/>
          </p:cNvPicPr>
          <p:nvPr/>
        </p:nvPicPr>
        <p:blipFill>
          <a:blip r:embed="rId2"/>
          <a:stretch>
            <a:fillRect/>
          </a:stretch>
        </p:blipFill>
        <p:spPr>
          <a:xfrm>
            <a:off x="2006137" y="240412"/>
            <a:ext cx="5164975" cy="1501357"/>
          </a:xfrm>
          <a:prstGeom prst="rect">
            <a:avLst/>
          </a:prstGeom>
        </p:spPr>
      </p:pic>
    </p:spTree>
    <p:extLst>
      <p:ext uri="{BB962C8B-B14F-4D97-AF65-F5344CB8AC3E}">
        <p14:creationId xmlns:p14="http://schemas.microsoft.com/office/powerpoint/2010/main" val="3993183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8084" y="1725062"/>
            <a:ext cx="8596668" cy="4537682"/>
          </a:xfrm>
        </p:spPr>
        <p:txBody>
          <a:bodyPr>
            <a:normAutofit fontScale="92500"/>
          </a:bodyPr>
          <a:lstStyle/>
          <a:p>
            <a:r>
              <a:rPr lang="en-GB" dirty="0" smtClean="0"/>
              <a:t>Continuing Health Care Nurses</a:t>
            </a:r>
          </a:p>
          <a:p>
            <a:r>
              <a:rPr lang="en-GB" dirty="0" smtClean="0"/>
              <a:t>Paediatric Consultants/Community Paediatric Consultants</a:t>
            </a:r>
          </a:p>
          <a:p>
            <a:r>
              <a:rPr lang="en-GB" dirty="0" smtClean="0"/>
              <a:t>Various </a:t>
            </a:r>
            <a:r>
              <a:rPr lang="en-GB" dirty="0"/>
              <a:t>expert consultants at HRI, Sheffield General Hospital, Leeds General Hospital and Great Ormond Street</a:t>
            </a:r>
          </a:p>
          <a:p>
            <a:r>
              <a:rPr lang="en-GB" dirty="0" smtClean="0"/>
              <a:t>Neurologists/Epilepsy </a:t>
            </a:r>
            <a:r>
              <a:rPr lang="en-GB" dirty="0"/>
              <a:t>Nurses /</a:t>
            </a:r>
            <a:r>
              <a:rPr lang="en-GB" dirty="0" smtClean="0"/>
              <a:t>Dieticians</a:t>
            </a:r>
          </a:p>
          <a:p>
            <a:r>
              <a:rPr lang="en-GB" dirty="0" smtClean="0"/>
              <a:t>CAMHS/ Sexually Harmful Behaviour Forensic Psychologist</a:t>
            </a:r>
          </a:p>
          <a:p>
            <a:r>
              <a:rPr lang="en-GB" dirty="0" smtClean="0"/>
              <a:t>Special Educational provision locally and out of County</a:t>
            </a:r>
          </a:p>
          <a:p>
            <a:r>
              <a:rPr lang="en-GB" dirty="0" smtClean="0"/>
              <a:t>Health Visitors/IPASS/ KIDS Practitioners/ Speech and Language Therapists (SALT)</a:t>
            </a:r>
          </a:p>
          <a:p>
            <a:r>
              <a:rPr lang="en-GB" dirty="0" smtClean="0"/>
              <a:t>Sunshine House/Lime </a:t>
            </a:r>
            <a:r>
              <a:rPr lang="en-GB" dirty="0"/>
              <a:t>Tree </a:t>
            </a:r>
            <a:r>
              <a:rPr lang="en-GB" dirty="0" smtClean="0"/>
              <a:t>Court/</a:t>
            </a:r>
            <a:r>
              <a:rPr lang="en-GB" dirty="0" err="1" smtClean="0"/>
              <a:t>Kinloss</a:t>
            </a:r>
            <a:r>
              <a:rPr lang="en-GB" dirty="0" smtClean="0"/>
              <a:t>/Martin House Hospice/LAFFS EH</a:t>
            </a:r>
          </a:p>
          <a:p>
            <a:r>
              <a:rPr lang="en-GB" dirty="0" smtClean="0"/>
              <a:t>Physiotherapists/ Occupational Therapists (LA and Health)</a:t>
            </a:r>
          </a:p>
          <a:p>
            <a:r>
              <a:rPr lang="en-GB" dirty="0" smtClean="0"/>
              <a:t>Agency Foster SW/ Adult Social Care /IMCA’s</a:t>
            </a:r>
          </a:p>
          <a:p>
            <a:r>
              <a:rPr lang="en-GB" dirty="0" smtClean="0"/>
              <a:t>Housing/ surveyors /wheelchair services</a:t>
            </a:r>
          </a:p>
        </p:txBody>
      </p:sp>
      <p:pic>
        <p:nvPicPr>
          <p:cNvPr id="7" name="Picture 6"/>
          <p:cNvPicPr>
            <a:picLocks noChangeAspect="1"/>
          </p:cNvPicPr>
          <p:nvPr/>
        </p:nvPicPr>
        <p:blipFill>
          <a:blip r:embed="rId2"/>
          <a:stretch>
            <a:fillRect/>
          </a:stretch>
        </p:blipFill>
        <p:spPr>
          <a:xfrm>
            <a:off x="1812174" y="201912"/>
            <a:ext cx="6406341" cy="1314286"/>
          </a:xfrm>
          <a:prstGeom prst="rect">
            <a:avLst/>
          </a:prstGeom>
        </p:spPr>
      </p:pic>
    </p:spTree>
    <p:extLst>
      <p:ext uri="{BB962C8B-B14F-4D97-AF65-F5344CB8AC3E}">
        <p14:creationId xmlns:p14="http://schemas.microsoft.com/office/powerpoint/2010/main" val="2648555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Diagnosed disabilities</a:t>
            </a:r>
          </a:p>
          <a:p>
            <a:r>
              <a:rPr lang="en-GB" dirty="0" smtClean="0"/>
              <a:t>Children with gastrostomies and tracheostomy </a:t>
            </a:r>
          </a:p>
          <a:p>
            <a:r>
              <a:rPr lang="en-GB" dirty="0" smtClean="0"/>
              <a:t>Children with diagnosed ASD/</a:t>
            </a:r>
            <a:r>
              <a:rPr lang="en-GB" dirty="0" err="1" smtClean="0"/>
              <a:t>Aspergers</a:t>
            </a:r>
            <a:endParaRPr lang="en-GB" dirty="0" smtClean="0"/>
          </a:p>
          <a:p>
            <a:r>
              <a:rPr lang="en-GB" dirty="0" smtClean="0"/>
              <a:t>Children with chromosome deletion and associated disabilities</a:t>
            </a:r>
          </a:p>
          <a:p>
            <a:r>
              <a:rPr lang="en-GB" dirty="0" smtClean="0"/>
              <a:t>Children with varied severe epilepsy</a:t>
            </a:r>
          </a:p>
          <a:p>
            <a:r>
              <a:rPr lang="en-GB" dirty="0" smtClean="0"/>
              <a:t>Children with Life Limiting conditions</a:t>
            </a:r>
          </a:p>
          <a:p>
            <a:r>
              <a:rPr lang="en-GB" dirty="0" smtClean="0"/>
              <a:t>Children with complex health needs</a:t>
            </a:r>
          </a:p>
          <a:p>
            <a:r>
              <a:rPr lang="en-GB" dirty="0" smtClean="0"/>
              <a:t>Children at end of life </a:t>
            </a:r>
          </a:p>
          <a:p>
            <a:endParaRPr lang="en-GB" dirty="0"/>
          </a:p>
        </p:txBody>
      </p:sp>
      <p:pic>
        <p:nvPicPr>
          <p:cNvPr id="5" name="Picture 4"/>
          <p:cNvPicPr>
            <a:picLocks noChangeAspect="1"/>
          </p:cNvPicPr>
          <p:nvPr/>
        </p:nvPicPr>
        <p:blipFill>
          <a:blip r:embed="rId2"/>
          <a:stretch>
            <a:fillRect/>
          </a:stretch>
        </p:blipFill>
        <p:spPr>
          <a:xfrm>
            <a:off x="1951108" y="342118"/>
            <a:ext cx="5873940" cy="1513792"/>
          </a:xfrm>
          <a:prstGeom prst="rect">
            <a:avLst/>
          </a:prstGeom>
        </p:spPr>
      </p:pic>
    </p:spTree>
    <p:extLst>
      <p:ext uri="{BB962C8B-B14F-4D97-AF65-F5344CB8AC3E}">
        <p14:creationId xmlns:p14="http://schemas.microsoft.com/office/powerpoint/2010/main" val="2582717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706" y="2489200"/>
            <a:ext cx="8596668" cy="4368800"/>
          </a:xfrm>
        </p:spPr>
        <p:txBody>
          <a:bodyPr>
            <a:normAutofit fontScale="70000" lnSpcReduction="20000"/>
          </a:bodyPr>
          <a:lstStyle/>
          <a:p>
            <a:r>
              <a:rPr lang="en-GB" dirty="0" smtClean="0"/>
              <a:t> Transition Planning is started from age of 14 </a:t>
            </a:r>
            <a:r>
              <a:rPr lang="en-GB" dirty="0" err="1" smtClean="0"/>
              <a:t>yrs</a:t>
            </a:r>
            <a:r>
              <a:rPr lang="en-GB" dirty="0" smtClean="0"/>
              <a:t>  and involves a referral being made to adults social care.</a:t>
            </a:r>
          </a:p>
          <a:p>
            <a:r>
              <a:rPr lang="en-GB" dirty="0" smtClean="0"/>
              <a:t>Social Workers complete section H for all annual EHCP reviews.</a:t>
            </a:r>
          </a:p>
          <a:p>
            <a:r>
              <a:rPr lang="en-GB" dirty="0" smtClean="0"/>
              <a:t>Adults SW should then be identified to attend the next annual EHCP.   (This is not necessarily an allocated SW at this stage)</a:t>
            </a:r>
          </a:p>
          <a:p>
            <a:r>
              <a:rPr lang="en-GB" dirty="0" smtClean="0"/>
              <a:t>Transition planning continues thereafter and can involve the following agencies and professionals:</a:t>
            </a:r>
          </a:p>
          <a:p>
            <a:r>
              <a:rPr lang="en-GB" dirty="0" smtClean="0"/>
              <a:t>Adult Social Care/ assessments</a:t>
            </a:r>
          </a:p>
          <a:p>
            <a:r>
              <a:rPr lang="en-GB" dirty="0" smtClean="0"/>
              <a:t>Adult Community Team for Learning Disability</a:t>
            </a:r>
          </a:p>
          <a:p>
            <a:r>
              <a:rPr lang="en-GB" dirty="0" smtClean="0"/>
              <a:t>Leaving Care Team</a:t>
            </a:r>
          </a:p>
          <a:p>
            <a:r>
              <a:rPr lang="en-GB" dirty="0" smtClean="0"/>
              <a:t>IMCA – Independent Mental Capacity Assessor</a:t>
            </a:r>
          </a:p>
          <a:p>
            <a:r>
              <a:rPr lang="en-GB" dirty="0" smtClean="0"/>
              <a:t>Best Interest Meetings</a:t>
            </a:r>
          </a:p>
          <a:p>
            <a:r>
              <a:rPr lang="en-GB" dirty="0" smtClean="0"/>
              <a:t>Capacity Assessments</a:t>
            </a:r>
          </a:p>
          <a:p>
            <a:r>
              <a:rPr lang="en-GB" dirty="0" smtClean="0"/>
              <a:t>Planning Meetings</a:t>
            </a:r>
          </a:p>
          <a:p>
            <a:r>
              <a:rPr lang="en-GB" dirty="0" smtClean="0"/>
              <a:t>Adult specialist provision</a:t>
            </a:r>
          </a:p>
          <a:p>
            <a:r>
              <a:rPr lang="en-GB" dirty="0" smtClean="0"/>
              <a:t>DOLLS / LSP Liberty Safeguarding Protects</a:t>
            </a:r>
          </a:p>
          <a:p>
            <a:r>
              <a:rPr lang="en-GB" dirty="0" smtClean="0"/>
              <a:t> We also attend Preparation for Adulthood Operational Meetings - monthly</a:t>
            </a:r>
            <a:endParaRPr lang="en-GB" dirty="0"/>
          </a:p>
        </p:txBody>
      </p:sp>
      <p:pic>
        <p:nvPicPr>
          <p:cNvPr id="5" name="Picture 4"/>
          <p:cNvPicPr>
            <a:picLocks noChangeAspect="1"/>
          </p:cNvPicPr>
          <p:nvPr/>
        </p:nvPicPr>
        <p:blipFill>
          <a:blip r:embed="rId2"/>
          <a:stretch>
            <a:fillRect/>
          </a:stretch>
        </p:blipFill>
        <p:spPr>
          <a:xfrm>
            <a:off x="2646664" y="93449"/>
            <a:ext cx="4232776" cy="2171996"/>
          </a:xfrm>
          <a:prstGeom prst="rect">
            <a:avLst/>
          </a:prstGeom>
        </p:spPr>
      </p:pic>
    </p:spTree>
    <p:extLst>
      <p:ext uri="{BB962C8B-B14F-4D97-AF65-F5344CB8AC3E}">
        <p14:creationId xmlns:p14="http://schemas.microsoft.com/office/powerpoint/2010/main" val="2358382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smtClean="0"/>
          </a:p>
          <a:p>
            <a:r>
              <a:rPr lang="en-GB" dirty="0" smtClean="0"/>
              <a:t>We have a Family Practitioner who facilitates Sleep work.</a:t>
            </a:r>
          </a:p>
          <a:p>
            <a:r>
              <a:rPr lang="en-GB" dirty="0" smtClean="0"/>
              <a:t>A Family Practitioner is a facilitator of the Stepping Stones training.</a:t>
            </a:r>
          </a:p>
          <a:p>
            <a:r>
              <a:rPr lang="en-GB" dirty="0" smtClean="0"/>
              <a:t>A Family Practitioner will undertake direct work with creative communication tools</a:t>
            </a:r>
          </a:p>
          <a:p>
            <a:r>
              <a:rPr lang="en-GB" dirty="0" smtClean="0"/>
              <a:t>We have access to a Communication </a:t>
            </a:r>
            <a:r>
              <a:rPr lang="en-GB" dirty="0" err="1" smtClean="0"/>
              <a:t>Inprint</a:t>
            </a:r>
            <a:r>
              <a:rPr lang="en-GB" dirty="0" smtClean="0"/>
              <a:t> 3 to support creative ways to communicate with non verbal children</a:t>
            </a:r>
          </a:p>
          <a:p>
            <a:r>
              <a:rPr lang="en-GB" dirty="0" smtClean="0"/>
              <a:t>Mind of My Own App (Express) is being promoted </a:t>
            </a:r>
          </a:p>
          <a:p>
            <a:r>
              <a:rPr lang="en-GB" dirty="0" smtClean="0"/>
              <a:t>Kids Advocacy Service is accessed </a:t>
            </a:r>
          </a:p>
          <a:p>
            <a:r>
              <a:rPr lang="en-GB" dirty="0" err="1" smtClean="0"/>
              <a:t>Nyas</a:t>
            </a:r>
            <a:r>
              <a:rPr lang="en-GB" dirty="0" smtClean="0"/>
              <a:t> Advocacy Service is also accessed</a:t>
            </a:r>
            <a:endParaRPr lang="en-GB" dirty="0"/>
          </a:p>
        </p:txBody>
      </p:sp>
      <p:pic>
        <p:nvPicPr>
          <p:cNvPr id="5" name="Picture 4"/>
          <p:cNvPicPr>
            <a:picLocks noChangeAspect="1"/>
          </p:cNvPicPr>
          <p:nvPr/>
        </p:nvPicPr>
        <p:blipFill>
          <a:blip r:embed="rId2"/>
          <a:stretch>
            <a:fillRect/>
          </a:stretch>
        </p:blipFill>
        <p:spPr>
          <a:xfrm>
            <a:off x="2033111" y="483004"/>
            <a:ext cx="6012442" cy="1765892"/>
          </a:xfrm>
          <a:prstGeom prst="rect">
            <a:avLst/>
          </a:prstGeom>
        </p:spPr>
      </p:pic>
    </p:spTree>
    <p:extLst>
      <p:ext uri="{BB962C8B-B14F-4D97-AF65-F5344CB8AC3E}">
        <p14:creationId xmlns:p14="http://schemas.microsoft.com/office/powerpoint/2010/main" val="1243667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GB" dirty="0"/>
              <a:t>Children and Families Disability Team have since July 2020 been more recognised supporting the voice of children with Disabilities and complex health needs being heard and children being more </a:t>
            </a:r>
            <a:r>
              <a:rPr lang="en-GB" dirty="0" smtClean="0"/>
              <a:t>visible.</a:t>
            </a:r>
            <a:endParaRPr lang="en-GB" dirty="0"/>
          </a:p>
          <a:p>
            <a:r>
              <a:rPr lang="en-GB" dirty="0" smtClean="0"/>
              <a:t>We are working </a:t>
            </a:r>
            <a:r>
              <a:rPr lang="en-GB" dirty="0"/>
              <a:t>with Localities Group Managers and Team Managers developing more joint working together for </a:t>
            </a:r>
            <a:r>
              <a:rPr lang="en-GB" dirty="0" smtClean="0"/>
              <a:t>Children with Disabilities</a:t>
            </a:r>
            <a:endParaRPr lang="en-GB" dirty="0"/>
          </a:p>
          <a:p>
            <a:r>
              <a:rPr lang="en-GB" dirty="0" smtClean="0"/>
              <a:t>We are actively engaging in </a:t>
            </a:r>
            <a:r>
              <a:rPr lang="en-GB" dirty="0"/>
              <a:t>Transfer meetings with Access and Assessment</a:t>
            </a:r>
          </a:p>
          <a:p>
            <a:r>
              <a:rPr lang="en-GB" dirty="0"/>
              <a:t>We are actively engaging in Transfer Meetings with Localities</a:t>
            </a:r>
          </a:p>
          <a:p>
            <a:r>
              <a:rPr lang="en-GB" dirty="0" smtClean="0"/>
              <a:t>We are more integrated  in working together across </a:t>
            </a:r>
            <a:r>
              <a:rPr lang="en-GB" dirty="0"/>
              <a:t>services for Children with disabilities and complex needs</a:t>
            </a:r>
          </a:p>
          <a:p>
            <a:r>
              <a:rPr lang="en-GB" dirty="0" smtClean="0"/>
              <a:t>We have identified Social workers </a:t>
            </a:r>
            <a:r>
              <a:rPr lang="en-GB" dirty="0"/>
              <a:t>within the team to offer support, advice and guidance to services for other service areas</a:t>
            </a:r>
          </a:p>
          <a:p>
            <a:r>
              <a:rPr lang="en-GB" dirty="0" smtClean="0"/>
              <a:t>We are supporting with some </a:t>
            </a:r>
            <a:r>
              <a:rPr lang="en-GB" dirty="0"/>
              <a:t>joint working in preparing children for transition from other service areas to CFDT</a:t>
            </a:r>
            <a:r>
              <a:rPr lang="en-GB" dirty="0" smtClean="0"/>
              <a:t>.</a:t>
            </a:r>
          </a:p>
          <a:p>
            <a:r>
              <a:rPr lang="en-GB" dirty="0" smtClean="0"/>
              <a:t>We are also actively engaging in various meetings with the Improvement Board – Performance Improvement, Performance Panel Task Group, Voice and Influence, Mind of my Own, SOS Project Group, Preparation for Adulthood Working Group, Parent Carer Listening event, SEND  </a:t>
            </a:r>
            <a:r>
              <a:rPr lang="en-GB" dirty="0" err="1" smtClean="0"/>
              <a:t>etc</a:t>
            </a:r>
            <a:r>
              <a:rPr lang="en-GB" dirty="0" smtClean="0"/>
              <a:t>   </a:t>
            </a:r>
            <a:endParaRPr lang="en-GB" dirty="0"/>
          </a:p>
          <a:p>
            <a:endParaRPr lang="en-GB" dirty="0"/>
          </a:p>
        </p:txBody>
      </p:sp>
      <p:pic>
        <p:nvPicPr>
          <p:cNvPr id="5" name="Picture 4"/>
          <p:cNvPicPr>
            <a:picLocks noChangeAspect="1"/>
          </p:cNvPicPr>
          <p:nvPr/>
        </p:nvPicPr>
        <p:blipFill>
          <a:blip r:embed="rId2"/>
          <a:stretch>
            <a:fillRect/>
          </a:stretch>
        </p:blipFill>
        <p:spPr>
          <a:xfrm>
            <a:off x="1632338" y="214226"/>
            <a:ext cx="6266667" cy="1600000"/>
          </a:xfrm>
          <a:prstGeom prst="rect">
            <a:avLst/>
          </a:prstGeom>
        </p:spPr>
      </p:pic>
    </p:spTree>
    <p:extLst>
      <p:ext uri="{BB962C8B-B14F-4D97-AF65-F5344CB8AC3E}">
        <p14:creationId xmlns:p14="http://schemas.microsoft.com/office/powerpoint/2010/main" val="3892518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GB" dirty="0"/>
              <a:t>Since July 20 there has been </a:t>
            </a:r>
            <a:r>
              <a:rPr lang="en-GB" dirty="0" smtClean="0"/>
              <a:t>significant increase of referrals and children being progressed to Disability Team for assessment from Early Help.</a:t>
            </a:r>
          </a:p>
          <a:p>
            <a:r>
              <a:rPr lang="en-GB" dirty="0" smtClean="0"/>
              <a:t>There has also been a lot of work undertaken to ensure children with disabilities across ALL service areas are transferred </a:t>
            </a:r>
            <a:r>
              <a:rPr lang="en-GB" dirty="0"/>
              <a:t>to </a:t>
            </a:r>
            <a:r>
              <a:rPr lang="en-GB" dirty="0" smtClean="0"/>
              <a:t>CFDT where appropriate to ensure needs and support is met.</a:t>
            </a:r>
          </a:p>
          <a:p>
            <a:r>
              <a:rPr lang="en-GB" dirty="0" smtClean="0"/>
              <a:t>However where children with disabilities remain within other service areas we offer </a:t>
            </a:r>
            <a:r>
              <a:rPr lang="en-GB" dirty="0"/>
              <a:t>support and advice to </a:t>
            </a:r>
            <a:r>
              <a:rPr lang="en-GB" dirty="0" smtClean="0"/>
              <a:t>including to areas such as Post </a:t>
            </a:r>
            <a:r>
              <a:rPr lang="en-GB" dirty="0"/>
              <a:t>Adoption Team, </a:t>
            </a:r>
            <a:r>
              <a:rPr lang="en-GB" dirty="0" smtClean="0"/>
              <a:t>Fostering, ILAC,  Access and Assessment and </a:t>
            </a:r>
            <a:r>
              <a:rPr lang="en-GB" dirty="0"/>
              <a:t>Localities.</a:t>
            </a:r>
          </a:p>
          <a:p>
            <a:r>
              <a:rPr lang="en-GB" dirty="0"/>
              <a:t>We </a:t>
            </a:r>
            <a:r>
              <a:rPr lang="en-GB" dirty="0" smtClean="0"/>
              <a:t>have provided </a:t>
            </a:r>
            <a:r>
              <a:rPr lang="en-GB" dirty="0"/>
              <a:t>direct support </a:t>
            </a:r>
            <a:r>
              <a:rPr lang="en-GB" dirty="0" smtClean="0"/>
              <a:t>with Social Workers from other service areas.</a:t>
            </a:r>
            <a:endParaRPr lang="en-GB" dirty="0"/>
          </a:p>
          <a:p>
            <a:r>
              <a:rPr lang="en-GB" dirty="0"/>
              <a:t>We have attended Strategy Meetings </a:t>
            </a:r>
            <a:r>
              <a:rPr lang="en-GB" dirty="0" smtClean="0"/>
              <a:t>for Children with disabilities as appropriate to ensure support </a:t>
            </a:r>
            <a:r>
              <a:rPr lang="en-GB" dirty="0"/>
              <a:t>and advice </a:t>
            </a:r>
            <a:r>
              <a:rPr lang="en-GB" dirty="0" smtClean="0"/>
              <a:t>considered also individual needs.</a:t>
            </a:r>
            <a:endParaRPr lang="en-GB" dirty="0"/>
          </a:p>
          <a:p>
            <a:r>
              <a:rPr lang="en-GB" dirty="0"/>
              <a:t>We have allocated SW’s at point of </a:t>
            </a:r>
            <a:r>
              <a:rPr lang="en-GB" dirty="0" smtClean="0"/>
              <a:t>Initial Child Protection Conferences </a:t>
            </a:r>
            <a:r>
              <a:rPr lang="en-GB" dirty="0"/>
              <a:t>and initial care proceedings for children with additional and complex needs and Learning </a:t>
            </a:r>
            <a:r>
              <a:rPr lang="en-GB" dirty="0" smtClean="0"/>
              <a:t>Disabilities to ensure better support, understanding of need and planning can be considered. </a:t>
            </a:r>
            <a:endParaRPr lang="en-GB" dirty="0"/>
          </a:p>
          <a:p>
            <a:r>
              <a:rPr lang="en-GB" dirty="0"/>
              <a:t>We have identified Link Social Workers for all Special Educational Provisions to access support and advice</a:t>
            </a:r>
            <a:r>
              <a:rPr lang="en-GB" dirty="0" smtClean="0"/>
              <a:t>.</a:t>
            </a:r>
          </a:p>
          <a:p>
            <a:r>
              <a:rPr lang="en-GB" dirty="0" smtClean="0"/>
              <a:t>We are developing a piece of work with </a:t>
            </a:r>
            <a:r>
              <a:rPr lang="en-GB" dirty="0" err="1" smtClean="0"/>
              <a:t>Anlaby</a:t>
            </a:r>
            <a:r>
              <a:rPr lang="en-GB" dirty="0" smtClean="0"/>
              <a:t> Suite in relation to supporting the communication for children with additional, complex health and physical needs to prepare for medicals as part of Sec 47.</a:t>
            </a:r>
          </a:p>
          <a:p>
            <a:r>
              <a:rPr lang="en-GB" dirty="0" smtClean="0"/>
              <a:t>There also continues </a:t>
            </a:r>
            <a:r>
              <a:rPr lang="en-GB" dirty="0"/>
              <a:t>to </a:t>
            </a:r>
            <a:r>
              <a:rPr lang="en-GB" dirty="0" smtClean="0"/>
              <a:t>be a significant increase in </a:t>
            </a:r>
            <a:r>
              <a:rPr lang="en-GB" dirty="0"/>
              <a:t>requests from families for a statutory Assessments </a:t>
            </a:r>
          </a:p>
          <a:p>
            <a:endParaRPr lang="en-GB" dirty="0"/>
          </a:p>
        </p:txBody>
      </p:sp>
      <p:pic>
        <p:nvPicPr>
          <p:cNvPr id="5" name="Picture 4"/>
          <p:cNvPicPr>
            <a:picLocks noChangeAspect="1"/>
          </p:cNvPicPr>
          <p:nvPr/>
        </p:nvPicPr>
        <p:blipFill>
          <a:blip r:embed="rId2"/>
          <a:stretch>
            <a:fillRect/>
          </a:stretch>
        </p:blipFill>
        <p:spPr>
          <a:xfrm>
            <a:off x="1508607" y="202559"/>
            <a:ext cx="6266667" cy="1600000"/>
          </a:xfrm>
          <a:prstGeom prst="rect">
            <a:avLst/>
          </a:prstGeom>
        </p:spPr>
      </p:pic>
    </p:spTree>
    <p:extLst>
      <p:ext uri="{BB962C8B-B14F-4D97-AF65-F5344CB8AC3E}">
        <p14:creationId xmlns:p14="http://schemas.microsoft.com/office/powerpoint/2010/main" val="395320890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556</TotalTime>
  <Words>1694</Words>
  <Application>Microsoft Office PowerPoint</Application>
  <PresentationFormat>Widescreen</PresentationFormat>
  <Paragraphs>172</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Hull City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Lamb Karen</dc:creator>
  <cp:lastModifiedBy>Lamb Karen</cp:lastModifiedBy>
  <cp:revision>53</cp:revision>
  <dcterms:created xsi:type="dcterms:W3CDTF">2020-10-21T12:08:20Z</dcterms:created>
  <dcterms:modified xsi:type="dcterms:W3CDTF">2021-07-22T11:58:40Z</dcterms:modified>
</cp:coreProperties>
</file>